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notesMasterIdLst>
    <p:notesMasterId r:id="rId6"/>
  </p:notesMasterIdLst>
  <p:handoutMasterIdLst>
    <p:handoutMasterId r:id="rId7"/>
  </p:handoutMasterIdLst>
  <p:sldIdLst>
    <p:sldId id="2145707066" r:id="rId3"/>
    <p:sldId id="2145707065" r:id="rId4"/>
    <p:sldId id="2145707059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tima lekhawattana" initials="pl" lastIdx="1" clrIdx="0">
    <p:extLst>
      <p:ext uri="{19B8F6BF-5375-455C-9EA6-DF929625EA0E}">
        <p15:presenceInfo xmlns:p15="http://schemas.microsoft.com/office/powerpoint/2012/main" userId="67455b8824df96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9900"/>
    <a:srgbClr val="53FF53"/>
    <a:srgbClr val="00DC5A"/>
    <a:srgbClr val="0760CE"/>
    <a:srgbClr val="CC0000"/>
    <a:srgbClr val="139B13"/>
    <a:srgbClr val="98FFD4"/>
    <a:srgbClr val="00FA64"/>
    <a:srgbClr val="00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6" autoAdjust="0"/>
    <p:restoredTop sz="94660"/>
  </p:normalViewPr>
  <p:slideViewPr>
    <p:cSldViewPr>
      <p:cViewPr>
        <p:scale>
          <a:sx n="100" d="100"/>
          <a:sy n="100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147CA-ED94-48B9-9E95-42B342FD40B7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52D37-5698-4482-9BE1-E7E9552EB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8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8E08DF2-0F8D-4907-82AF-D631ED3C6986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F1515DB-6F89-4AE8-8AFE-B54637E55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9C4F-6143-4A40-A38B-B6DC6C5A1B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1744" y="1772816"/>
            <a:ext cx="8400256" cy="1033480"/>
          </a:xfrm>
          <a:prstGeom prst="rect">
            <a:avLst/>
          </a:prstGeom>
        </p:spPr>
        <p:txBody>
          <a:bodyPr anchor="ctr"/>
          <a:lstStyle>
            <a:lvl1pPr algn="ctr">
              <a:defRPr sz="96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en-US"/>
              <a:t>Weekly 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29E99-57D1-49A8-A4D2-BAC12CFD33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9856" y="3068960"/>
            <a:ext cx="5997168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 : </a:t>
            </a:r>
          </a:p>
        </p:txBody>
      </p:sp>
    </p:spTree>
    <p:extLst>
      <p:ext uri="{BB962C8B-B14F-4D97-AF65-F5344CB8AC3E}">
        <p14:creationId xmlns:p14="http://schemas.microsoft.com/office/powerpoint/2010/main" val="129417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1C577B-F722-4663-910C-E82E7A6C382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3C5BA-7D92-4211-8268-CAE4A2442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1C577B-F722-4663-910C-E82E7A6C382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3C5BA-7D92-4211-8268-CAE4A2442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1C577B-F722-4663-910C-E82E7A6C382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3C5BA-7D92-4211-8268-CAE4A2442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1C577B-F722-4663-910C-E82E7A6C382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3C5BA-7D92-4211-8268-CAE4A2442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1C577B-F722-4663-910C-E82E7A6C382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3C5BA-7D92-4211-8268-CAE4A2442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3021-2C13-40D7-B25F-AFDB5DA614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3792" y="4365104"/>
            <a:ext cx="7848872" cy="806758"/>
          </a:xfrm>
          <a:prstGeom prst="rect">
            <a:avLst/>
          </a:prstGeom>
        </p:spPr>
        <p:txBody>
          <a:bodyPr anchor="ctr"/>
          <a:lstStyle>
            <a:lvl1pPr algn="ctr">
              <a:defRPr sz="9600" i="1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581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48A4BF3-8B81-4164-AD8B-872840533E9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1752838"/>
              </p:ext>
            </p:extLst>
          </p:nvPr>
        </p:nvGraphicFramePr>
        <p:xfrm>
          <a:off x="1919536" y="1340768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11043611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651164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9708087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686301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343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10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61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928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9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33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33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855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33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1C577B-F722-4663-910C-E82E7A6C382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3C5BA-7D92-4211-8268-CAE4A2442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0C14AA3-B7F2-41BB-8119-34E77443E28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6013345"/>
              </p:ext>
            </p:extLst>
          </p:nvPr>
        </p:nvGraphicFramePr>
        <p:xfrm>
          <a:off x="479376" y="112474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6701690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663961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081385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153796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59216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70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3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79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1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3951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1C577B-F722-4663-910C-E82E7A6C382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3C5BA-7D92-4211-8268-CAE4A2442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1C577B-F722-4663-910C-E82E7A6C382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3C5BA-7D92-4211-8268-CAE4A2442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1C577B-F722-4663-910C-E82E7A6C382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3C5BA-7D92-4211-8268-CAE4A2442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5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544F6A-AC30-4798-B4EF-57FA70E572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4D913-D0F6-461B-A0BF-19D3D2ADE000}"/>
              </a:ext>
            </a:extLst>
          </p:cNvPr>
          <p:cNvSpPr/>
          <p:nvPr userDrawn="1"/>
        </p:nvSpPr>
        <p:spPr>
          <a:xfrm>
            <a:off x="4728" y="6741368"/>
            <a:ext cx="12187272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B0EF4-D71A-4C9C-A2C4-0841A6AEB6D5}"/>
              </a:ext>
            </a:extLst>
          </p:cNvPr>
          <p:cNvSpPr/>
          <p:nvPr userDrawn="1"/>
        </p:nvSpPr>
        <p:spPr>
          <a:xfrm>
            <a:off x="12079648" y="0"/>
            <a:ext cx="548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EE526C-AA92-CA0F-4FFE-8E7136B2F534}"/>
              </a:ext>
            </a:extLst>
          </p:cNvPr>
          <p:cNvGrpSpPr/>
          <p:nvPr userDrawn="1"/>
        </p:nvGrpSpPr>
        <p:grpSpPr>
          <a:xfrm>
            <a:off x="10973659" y="6042428"/>
            <a:ext cx="1048501" cy="653504"/>
            <a:chOff x="10992544" y="6041608"/>
            <a:chExt cx="1048501" cy="653504"/>
          </a:xfrm>
        </p:grpSpPr>
        <p:pic>
          <p:nvPicPr>
            <p:cNvPr id="17" name="Picture 2" descr="award_hp">
              <a:extLst>
                <a:ext uri="{FF2B5EF4-FFF2-40B4-BE49-F238E27FC236}">
                  <a16:creationId xmlns:a16="http://schemas.microsoft.com/office/drawing/2014/main" id="{89624F24-0C7F-458A-89B9-C1326CF9FA2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2544" y="6074550"/>
              <a:ext cx="150155" cy="573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" name="Picture 2" descr="award_hp">
              <a:extLst>
                <a:ext uri="{FF2B5EF4-FFF2-40B4-BE49-F238E27FC236}">
                  <a16:creationId xmlns:a16="http://schemas.microsoft.com/office/drawing/2014/main" id="{D4D28FA1-2957-49A1-9E85-CB999BBDAB1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0890" y="6074550"/>
              <a:ext cx="150155" cy="573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" name="Picture 4" descr="Company Profile หน้าหลัก ทำไมต้องเรา TRCLOUD โปรแกรมบัญชีสมัยใหม่  ที่จะปฏิวัติรูปแบบการทำบัญชีให้เป็นเรื่องง่าย สะดวก รวดเร็ว เกี่ยวกับองค์กร  บริษัท ที.อาร์. สยามภัณฑ์ จำกัด เริ่มกิจการตั้งแต่ปี พ.ศ.2525  โดยแต่เดิมดำเนินกิจการภายใต้ชื่อ หจก ที.อาร์.สยาม ก่อนจะแปลงสภาพ ...">
              <a:extLst>
                <a:ext uri="{FF2B5EF4-FFF2-40B4-BE49-F238E27FC236}">
                  <a16:creationId xmlns:a16="http://schemas.microsoft.com/office/drawing/2014/main" id="{29FDCF83-9BF1-4731-8864-3BB42ABE5DA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2179" y="6041608"/>
              <a:ext cx="257220" cy="587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ompany Profile หน้าหลัก ทำไมต้องเรา TRCLOUD โปรแกรมบัญชีสมัยใหม่  ที่จะปฏิวัติรูปแบบการทำบัญชีให้เป็นเรื่องง่าย สะดวก รวดเร็ว เกี่ยวกับองค์กร  บริษัท ที.อาร์. สยามภัณฑ์ จำกัด เริ่มกิจการตั้งแต่ปี พ.ศ.2525  โดยแต่เดิมดำเนินกิจการภายใต้ชื่อ หจก ที.อาร์.สยาม ก่อนจะแปลงสภาพ ...">
              <a:extLst>
                <a:ext uri="{FF2B5EF4-FFF2-40B4-BE49-F238E27FC236}">
                  <a16:creationId xmlns:a16="http://schemas.microsoft.com/office/drawing/2014/main" id="{C5F86A98-CF2F-4657-9EA1-39388E9AD4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0789" y="6074550"/>
              <a:ext cx="257220" cy="587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ompany Profile หน้าหลัก ทำไมต้องเรา TRCLOUD โปรแกรมบัญชีสมัยใหม่  ที่จะปฏิวัติรูปแบบการทำบัญชีให้เป็นเรื่องง่าย สะดวก รวดเร็ว เกี่ยวกับองค์กร  บริษัท ที.อาร์. สยามภัณฑ์ จำกัด เริ่มกิจการตั้งแต่ปี พ.ศ.2525  โดยแต่เดิมดำเนินกิจการภายใต้ชื่อ หจก ที.อาร์.สยาม ก่อนจะแปลงสภาพ ...">
              <a:extLst>
                <a:ext uri="{FF2B5EF4-FFF2-40B4-BE49-F238E27FC236}">
                  <a16:creationId xmlns:a16="http://schemas.microsoft.com/office/drawing/2014/main" id="{7EE7F8F9-E1CF-48D0-BBBD-EABC9BDAA33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4077" y="6041608"/>
              <a:ext cx="257220" cy="587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ompany Profile หน้าหลัก ทำไมต้องเรา TRCLOUD โปรแกรมบัญชีสมัยใหม่  ที่จะปฏิวัติรูปแบบการทำบัญชีให้เป็นเรื่องง่าย สะดวก รวดเร็ว เกี่ยวกับองค์กร  บริษัท ที.อาร์. สยามภัณฑ์ จำกัด เริ่มกิจการตั้งแต่ปี พ.ศ.2525  โดยแต่เดิมดำเนินกิจการภายใต้ชื่อ หจก ที.อาร์.สยาม ก่อนจะแปลงสภาพ ...">
              <a:extLst>
                <a:ext uri="{FF2B5EF4-FFF2-40B4-BE49-F238E27FC236}">
                  <a16:creationId xmlns:a16="http://schemas.microsoft.com/office/drawing/2014/main" id="{DECCF576-EBFB-4F8D-BB0D-490B47CCA5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8018" y="6074550"/>
              <a:ext cx="257220" cy="587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Online Asset Co., Ltd.">
              <a:extLst>
                <a:ext uri="{FF2B5EF4-FFF2-40B4-BE49-F238E27FC236}">
                  <a16:creationId xmlns:a16="http://schemas.microsoft.com/office/drawing/2014/main" id="{65B791E6-D376-4053-9C04-D3DCF88FD1C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3036" y="6254611"/>
              <a:ext cx="413440" cy="44050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A92D631B-51E0-4F31-9B9B-CE1BF0A1B26E}"/>
              </a:ext>
            </a:extLst>
          </p:cNvPr>
          <p:cNvSpPr/>
          <p:nvPr userDrawn="1"/>
        </p:nvSpPr>
        <p:spPr>
          <a:xfrm>
            <a:off x="0" y="3995798"/>
            <a:ext cx="4230136" cy="2660966"/>
          </a:xfrm>
          <a:prstGeom prst="ellipse">
            <a:avLst/>
          </a:prstGeom>
          <a:blipFill dpi="0" rotWithShape="1">
            <a:blip r:embed="rId9">
              <a:alphaModFix amt="40000"/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742D2-06A0-4B77-8102-D2EE6CE58D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6" y="-90872"/>
            <a:ext cx="3055841" cy="295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23AD99F-9688-4077-82EF-6DA8CDAF630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" y="602620"/>
            <a:ext cx="12189395" cy="5896815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none" algn="tl"/>
          </a:blipFill>
        </p:spPr>
      </p:pic>
      <p:sp>
        <p:nvSpPr>
          <p:cNvPr id="9" name="Rectangle 8"/>
          <p:cNvSpPr/>
          <p:nvPr userDrawn="1"/>
        </p:nvSpPr>
        <p:spPr>
          <a:xfrm>
            <a:off x="0" y="6491688"/>
            <a:ext cx="12192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Copyright @ 2006 –</a:t>
            </a:r>
            <a:r>
              <a:rPr lang="th-TH" sz="16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2023 Tech Soft Holding </a:t>
            </a:r>
            <a:r>
              <a:rPr lang="en-US" sz="1600" baseline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Company Limited. All rights reserved.</a:t>
            </a:r>
            <a:endParaRPr lang="en-US" sz="16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26C38E68-CA32-4143-8478-A7FA95FBB08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13954" cy="593306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DE4C7F-7089-428E-987F-5D9B06C7DB73}"/>
              </a:ext>
            </a:extLst>
          </p:cNvPr>
          <p:cNvSpPr/>
          <p:nvPr userDrawn="1"/>
        </p:nvSpPr>
        <p:spPr>
          <a:xfrm>
            <a:off x="0" y="550048"/>
            <a:ext cx="12191999" cy="45719"/>
          </a:xfrm>
          <a:prstGeom prst="rect">
            <a:avLst/>
          </a:prstGeom>
          <a:solidFill>
            <a:srgbClr val="139B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8434A0-E27E-462A-B94C-9B1AA061EB59}"/>
              </a:ext>
            </a:extLst>
          </p:cNvPr>
          <p:cNvSpPr/>
          <p:nvPr userDrawn="1"/>
        </p:nvSpPr>
        <p:spPr>
          <a:xfrm>
            <a:off x="1180" y="6507056"/>
            <a:ext cx="12190820" cy="18288"/>
          </a:xfrm>
          <a:prstGeom prst="rect">
            <a:avLst/>
          </a:prstGeom>
          <a:solidFill>
            <a:srgbClr val="139B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76DD61-B692-4507-AAE2-403354A90777}"/>
              </a:ext>
            </a:extLst>
          </p:cNvPr>
          <p:cNvSpPr/>
          <p:nvPr userDrawn="1"/>
        </p:nvSpPr>
        <p:spPr>
          <a:xfrm>
            <a:off x="2260" y="600113"/>
            <a:ext cx="12189739" cy="5896816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award_hp">
            <a:extLst>
              <a:ext uri="{FF2B5EF4-FFF2-40B4-BE49-F238E27FC236}">
                <a16:creationId xmlns:a16="http://schemas.microsoft.com/office/drawing/2014/main" id="{BD281EAA-A27E-44E0-B2FB-75C21BD0E8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030655" y="13732"/>
            <a:ext cx="134972" cy="5153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4" descr="Company Profile หน้าหลัก ทำไมต้องเรา TRCLOUD โปรแกรมบัญชีสมัยใหม่  ที่จะปฏิวัติรูปแบบการทำบัญชีให้เป็นเรื่องง่าย สะดวก รวดเร็ว เกี่ยวกับองค์กร  บริษัท ที.อาร์. สยามภัณฑ์ จำกัด เริ่มกิจการตั้งแต่ปี พ.ศ.2525  โดยแต่เดิมดำเนินกิจการภายใต้ชื่อ หจก ที.อาร์.สยาม ก่อนจะแปลงสภาพ ...">
            <a:extLst>
              <a:ext uri="{FF2B5EF4-FFF2-40B4-BE49-F238E27FC236}">
                <a16:creationId xmlns:a16="http://schemas.microsoft.com/office/drawing/2014/main" id="{B4D7A384-80F9-420D-821E-617C47F895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367" y="-381"/>
            <a:ext cx="233242" cy="5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ompany Profile หน้าหลัก ทำไมต้องเรา TRCLOUD โปรแกรมบัญชีสมัยใหม่  ที่จะปฏิวัติรูปแบบการทำบัญชีให้เป็นเรื่องง่าย สะดวก รวดเร็ว เกี่ยวกับองค์กร  บริษัท ที.อาร์. สยามภัณฑ์ จำกัด เริ่มกิจการตั้งแต่ปี พ.ศ.2525  โดยแต่เดิมดำเนินกิจการภายใต้ชื่อ หจก ที.อาร์.สยาม ก่อนจะแปลงสภาพ ...">
            <a:extLst>
              <a:ext uri="{FF2B5EF4-FFF2-40B4-BE49-F238E27FC236}">
                <a16:creationId xmlns:a16="http://schemas.microsoft.com/office/drawing/2014/main" id="{1B92E0B7-7B1D-4BAB-BE1F-C01FA6AD4A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210" y="18498"/>
            <a:ext cx="233242" cy="5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ompany Profile หน้าหลัก ทำไมต้องเรา TRCLOUD โปรแกรมบัญชีสมัยใหม่  ที่จะปฏิวัติรูปแบบการทำบัญชีให้เป็นเรื่องง่าย สะดวก รวดเร็ว เกี่ยวกับองค์กร  บริษัท ที.อาร์. สยามภัณฑ์ จำกัด เริ่มกิจการตั้งแต่ปี พ.ศ.2525  โดยแต่เดิมดำเนินกิจการภายใต้ชื่อ หจก ที.อาร์.สยาม ก่อนจะแปลงสภาพ ...">
            <a:extLst>
              <a:ext uri="{FF2B5EF4-FFF2-40B4-BE49-F238E27FC236}">
                <a16:creationId xmlns:a16="http://schemas.microsoft.com/office/drawing/2014/main" id="{CEC205D0-E1B6-4925-8235-570B5CD33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657" y="684"/>
            <a:ext cx="233242" cy="5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Online Asset Co., Ltd.">
            <a:extLst>
              <a:ext uri="{FF2B5EF4-FFF2-40B4-BE49-F238E27FC236}">
                <a16:creationId xmlns:a16="http://schemas.microsoft.com/office/drawing/2014/main" id="{4C2CB80C-04D1-491B-80C7-22EDCAF041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548" y="199984"/>
            <a:ext cx="362676" cy="3864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ward_hp">
            <a:extLst>
              <a:ext uri="{FF2B5EF4-FFF2-40B4-BE49-F238E27FC236}">
                <a16:creationId xmlns:a16="http://schemas.microsoft.com/office/drawing/2014/main" id="{00F6710A-8840-4877-B6A5-B7F6465AD1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033591" y="19783"/>
            <a:ext cx="134972" cy="5153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1" name="Picture 4" descr="Company Profile หน้าหลัก ทำไมต้องเรา TRCLOUD โปรแกรมบัญชีสมัยใหม่  ที่จะปฏิวัติรูปแบบการทำบัญชีให้เป็นเรื่องง่าย สะดวก รวดเร็ว เกี่ยวกับองค์กร  บริษัท ที.อาร์. สยามภัณฑ์ จำกัด เริ่มกิจการตั้งแต่ปี พ.ศ.2525  โดยแต่เดิมดำเนินกิจการภายใต้ชื่อ หจก ที.อาร์.สยาม ก่อนจะแปลงสภาพ ...">
            <a:extLst>
              <a:ext uri="{FF2B5EF4-FFF2-40B4-BE49-F238E27FC236}">
                <a16:creationId xmlns:a16="http://schemas.microsoft.com/office/drawing/2014/main" id="{FF8FD1C4-0E88-4B43-966A-65437293B6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7" y="23056"/>
            <a:ext cx="233242" cy="5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661D1-9B3D-A5F0-7A6A-0A8C99FE4EC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1" y="73602"/>
            <a:ext cx="1805358" cy="4739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58CDB1-17AF-4897-A82F-0762FEAAD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Weekly Progress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17C0E0-4A96-4BF8-A462-B3A4D9167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968" y="2996952"/>
            <a:ext cx="5112568" cy="647650"/>
          </a:xfrm>
        </p:spPr>
        <p:txBody>
          <a:bodyPr/>
          <a:lstStyle/>
          <a:p>
            <a:pPr algn="r"/>
            <a:r>
              <a:rPr lang="en-US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Date : February 23,</a:t>
            </a:r>
            <a:r>
              <a:rPr lang="th-TH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A9AADA-732F-4EDD-BD7F-9AA8B3AB4997}"/>
              </a:ext>
            </a:extLst>
          </p:cNvPr>
          <p:cNvSpPr txBox="1"/>
          <p:nvPr/>
        </p:nvSpPr>
        <p:spPr>
          <a:xfrm>
            <a:off x="5305896" y="486916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Group : AEP</a:t>
            </a:r>
          </a:p>
        </p:txBody>
      </p:sp>
    </p:spTree>
    <p:extLst>
      <p:ext uri="{BB962C8B-B14F-4D97-AF65-F5344CB8AC3E}">
        <p14:creationId xmlns:p14="http://schemas.microsoft.com/office/powerpoint/2010/main" val="141819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1;p17">
            <a:extLst>
              <a:ext uri="{FF2B5EF4-FFF2-40B4-BE49-F238E27FC236}">
                <a16:creationId xmlns:a16="http://schemas.microsoft.com/office/drawing/2014/main" id="{74DF3DFA-1F52-4564-B670-2A8F62859DCA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10446"/>
            <a:ext cx="10369152" cy="53823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  <a:buFont typeface="Montserrat" panose="00000500000000000000" pitchFamily="2" charset="0"/>
              <a:buNone/>
              <a:defRPr/>
            </a:pPr>
            <a:r>
              <a:rPr lang="en-US" altLang="th-TH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 panose="00000500000000000000" pitchFamily="2" charset="0"/>
              </a:rPr>
              <a:t>Project view Team : AEP</a:t>
            </a:r>
            <a:endParaRPr lang="th-TH" altLang="th-TH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253C1FB-273F-9150-2C54-9C5B83F94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64969"/>
              </p:ext>
            </p:extLst>
          </p:nvPr>
        </p:nvGraphicFramePr>
        <p:xfrm>
          <a:off x="227348" y="692696"/>
          <a:ext cx="11737304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">
                  <a:extLst>
                    <a:ext uri="{9D8B030D-6E8A-4147-A177-3AD203B41FA5}">
                      <a16:colId xmlns:a16="http://schemas.microsoft.com/office/drawing/2014/main" val="2451087067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7305568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559378566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414110596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236293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No.</a:t>
                      </a: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Process</a:t>
                      </a: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Progress/Issue</a:t>
                      </a: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Mitigation</a:t>
                      </a: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Due Date</a:t>
                      </a:r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02525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20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 CR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1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การแสดงค่าใช้จ่ายสินเชื่อที่อยู่อาศัย </a:t>
                      </a:r>
                      <a:br>
                        <a:rPr lang="th-TH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ตามเกณฑ์ธปท. 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(รวม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VAT 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273,920 บาท)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br>
                        <a:rPr lang="th-TH" sz="2000" dirty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en-US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(9/08/65-6/11/65)</a:t>
                      </a:r>
                      <a:r>
                        <a:rPr lang="th-TH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endParaRPr lang="en-US" sz="20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</a:t>
                      </a:r>
                      <a:r>
                        <a:rPr lang="th-TH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ตรวจรับงานผ่านแล้วเมื่อวันที่ </a:t>
                      </a:r>
                      <a:r>
                        <a:rPr lang="en-US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17/02/66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</a:t>
                      </a:r>
                      <a:r>
                        <a:rPr lang="th-TH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เกิดค่าปรับจำนวน 22,461.44 บาท คงเหลือรับเงิน 251,458.56 บาท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เรื่องอยู่ที่ฝ่ายจัดซื้อจัดจ้าง (คุณวิชาญเป็นคนดูแลการเบิกจ่ายคนเดียว)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</a:t>
                      </a:r>
                      <a:endParaRPr lang="th-TH" sz="20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41818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2. MA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43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ธนาคารฯ ต่อรองเรื่องราคา</a:t>
                      </a:r>
                      <a:r>
                        <a:rPr lang="en-US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br>
                        <a:rPr lang="th-TH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เหลือ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(4,145,715.00 บาท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รวม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vat )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br>
                        <a:rPr lang="en-US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endParaRPr lang="en-US" sz="2000" dirty="0">
                        <a:solidFill>
                          <a:srgbClr val="FF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ธนาคารฯ จะพิจารณาจากร่าง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TOR MA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ที่บริษัทฯ นำส่งและจะแจ้งผลการพิจารณาในการต่อ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MA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กลับมาให้บริษัทฯ</a:t>
                      </a:r>
                      <a:endParaRPr lang="en-US" sz="2000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</a:t>
                      </a:r>
                      <a:r>
                        <a:rPr lang="th-TH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ส่ง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ร่าง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TOR MA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ฉบับ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Final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ที่ผ่านการ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Review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จากคุณสิริโชติแล้ว ให้กับธนาคารเมื่อวันที่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22/02/66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-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ให้ธนาคารฯ แจ้งผลการพิจารณากลับมายังบริษัทฯ ภายในวันที่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28/02/66</a:t>
                      </a:r>
                      <a:endParaRPr lang="en-US" sz="20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28/02/66</a:t>
                      </a:r>
                      <a:endParaRPr lang="th-TH" sz="20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980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41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8B97-5D35-4A15-8AE2-74A812E8E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004622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gsana Custom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sana Custom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32310</TotalTime>
  <Words>173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Angsana New</vt:lpstr>
      <vt:lpstr>Arial</vt:lpstr>
      <vt:lpstr>Calibri</vt:lpstr>
      <vt:lpstr>Cordia New</vt:lpstr>
      <vt:lpstr>Montserrat</vt:lpstr>
      <vt:lpstr>Times New Roman</vt:lpstr>
      <vt:lpstr>1_Custom Design</vt:lpstr>
      <vt:lpstr>Office Theme</vt:lpstr>
      <vt:lpstr>Weekly Progress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DELL_BOSS</dc:creator>
  <cp:lastModifiedBy>TSH_DELL</cp:lastModifiedBy>
  <cp:revision>1020</cp:revision>
  <cp:lastPrinted>2021-01-15T05:15:53Z</cp:lastPrinted>
  <dcterms:created xsi:type="dcterms:W3CDTF">2013-07-09T07:56:19Z</dcterms:created>
  <dcterms:modified xsi:type="dcterms:W3CDTF">2023-02-23T03:22:28Z</dcterms:modified>
</cp:coreProperties>
</file>